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1"/>
  </p:notesMasterIdLst>
  <p:sldIdLst>
    <p:sldId id="265" r:id="rId3"/>
    <p:sldId id="257" r:id="rId4"/>
    <p:sldId id="279" r:id="rId5"/>
    <p:sldId id="258" r:id="rId6"/>
    <p:sldId id="280" r:id="rId7"/>
    <p:sldId id="281" r:id="rId8"/>
    <p:sldId id="282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65"/>
            <p14:sldId id="257"/>
            <p14:sldId id="279"/>
            <p14:sldId id="258"/>
            <p14:sldId id="280"/>
            <p14:sldId id="281"/>
            <p14:sldId id="282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522"/>
    <a:srgbClr val="1B4686"/>
    <a:srgbClr val="ED6F9C"/>
    <a:srgbClr val="A27DB6"/>
    <a:srgbClr val="5F95CF"/>
    <a:srgbClr val="FCC13F"/>
    <a:srgbClr val="F49C4E"/>
    <a:srgbClr val="37B398"/>
    <a:srgbClr val="EA4E34"/>
    <a:srgbClr val="00A7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108" d="100"/>
          <a:sy n="108" d="100"/>
        </p:scale>
        <p:origin x="13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021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50155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26828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845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5146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9584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567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7794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6102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3921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37385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983300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996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6519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18205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7580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76801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73917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2205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46720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1032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2507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033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4210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05100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12575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9987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59581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95377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95848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95286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93936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2596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47737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22894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00676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22537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35405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8722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14273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A1</a:t>
            </a:r>
            <a:br>
              <a:rPr lang="pl-PL" dirty="0"/>
            </a:br>
            <a:r>
              <a:rPr lang="pl-PL" dirty="0"/>
              <a:t>past </a:t>
            </a:r>
            <a:r>
              <a:rPr lang="pl-PL" dirty="0" err="1"/>
              <a:t>simple</a:t>
            </a:r>
            <a:r>
              <a:rPr lang="pl-PL" dirty="0"/>
              <a:t> 2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65729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840855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Before looking at this presentation, why not review past simple 1 from unit 6?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7" y="2375692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 quick review of when we use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Irregular verbs in the positive in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Making questions in the past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imple.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 quick review of when we use the past simple.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3802AC8A-1773-4794-A5A3-E339D0F378C3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1134285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To talk about completed or finished actions in the past.</a:t>
            </a:r>
          </a:p>
        </p:txBody>
      </p:sp>
      <p:sp>
        <p:nvSpPr>
          <p:cNvPr id="16" name="Shape 82"/>
          <p:cNvSpPr txBox="1">
            <a:spLocks/>
          </p:cNvSpPr>
          <p:nvPr/>
        </p:nvSpPr>
        <p:spPr>
          <a:xfrm>
            <a:off x="450601" y="2781018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To describe states or feelings from a specific time in the past.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621557" y="3456360"/>
            <a:ext cx="4822638" cy="716507"/>
          </a:xfrm>
          <a:prstGeom prst="wedgeRoundRectCallout">
            <a:avLst>
              <a:gd name="adj1" fmla="val -55304"/>
              <a:gd name="adj2" fmla="val -23994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fun! I really liked France.</a:t>
            </a:r>
          </a:p>
        </p:txBody>
      </p:sp>
      <p:sp>
        <p:nvSpPr>
          <p:cNvPr id="21" name="Shape 82"/>
          <p:cNvSpPr txBox="1">
            <a:spLocks/>
          </p:cNvSpPr>
          <p:nvPr/>
        </p:nvSpPr>
        <p:spPr>
          <a:xfrm>
            <a:off x="450600" y="4443261"/>
            <a:ext cx="10590929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3. Often used with past time expressions (which refer to specific times).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606616" y="5563576"/>
            <a:ext cx="4822638" cy="716507"/>
          </a:xfrm>
          <a:prstGeom prst="wedgeRoundRectCallout">
            <a:avLst>
              <a:gd name="adj1" fmla="val -55304"/>
              <a:gd name="adj2" fmla="val -23994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I travelled to France by train.</a:t>
            </a:r>
          </a:p>
        </p:txBody>
      </p:sp>
      <p:sp>
        <p:nvSpPr>
          <p:cNvPr id="28" name="Rounded Rectangular Callout 27"/>
          <p:cNvSpPr/>
          <p:nvPr/>
        </p:nvSpPr>
        <p:spPr>
          <a:xfrm>
            <a:off x="6130955" y="1716717"/>
            <a:ext cx="3520645" cy="797021"/>
          </a:xfrm>
          <a:prstGeom prst="wedgeRoundRectCallout">
            <a:avLst>
              <a:gd name="adj1" fmla="val 36498"/>
              <a:gd name="adj2" fmla="val -828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travelled in the past. The action is completed. He isn’t travelling now.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6130955" y="3455457"/>
            <a:ext cx="3520645" cy="797021"/>
          </a:xfrm>
          <a:prstGeom prst="wedgeRoundRectCallout">
            <a:avLst>
              <a:gd name="adj1" fmla="val 36498"/>
              <a:gd name="adj2" fmla="val -828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had these feelings at this specific time in the past (last year).</a:t>
            </a:r>
          </a:p>
        </p:txBody>
      </p:sp>
      <p:sp>
        <p:nvSpPr>
          <p:cNvPr id="33" name="Arc 32"/>
          <p:cNvSpPr/>
          <p:nvPr/>
        </p:nvSpPr>
        <p:spPr>
          <a:xfrm rot="12982159" flipV="1">
            <a:off x="4113752" y="3333569"/>
            <a:ext cx="2937552" cy="2822640"/>
          </a:xfrm>
          <a:prstGeom prst="arc">
            <a:avLst>
              <a:gd name="adj1" fmla="val 16359759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ounded Rectangular Callout 33"/>
          <p:cNvSpPr/>
          <p:nvPr/>
        </p:nvSpPr>
        <p:spPr>
          <a:xfrm>
            <a:off x="5582528" y="5000203"/>
            <a:ext cx="3547403" cy="1539983"/>
          </a:xfrm>
          <a:prstGeom prst="wedgeRoundRectCallout">
            <a:avLst>
              <a:gd name="adj1" fmla="val 24051"/>
              <a:gd name="adj2" fmla="val -5970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Other past time expressions used with the past simple are: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1. Yesterday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2. Last month/year/week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3. 10 years/a month ago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4. In 1997</a:t>
            </a:r>
          </a:p>
        </p:txBody>
      </p:sp>
      <p:sp>
        <p:nvSpPr>
          <p:cNvPr id="35" name="Pentagon 34"/>
          <p:cNvSpPr/>
          <p:nvPr/>
        </p:nvSpPr>
        <p:spPr>
          <a:xfrm>
            <a:off x="9425354" y="5226518"/>
            <a:ext cx="2269341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Irregular verbs in the past simple.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621557" y="1716717"/>
            <a:ext cx="4878491" cy="749973"/>
          </a:xfrm>
          <a:prstGeom prst="wedgeRoundRectCallout">
            <a:avLst>
              <a:gd name="adj1" fmla="val -54271"/>
              <a:gd name="adj2" fmla="val 895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France by train. </a:t>
            </a:r>
          </a:p>
        </p:txBody>
      </p:sp>
      <p:sp>
        <p:nvSpPr>
          <p:cNvPr id="30" name="Arc 29"/>
          <p:cNvSpPr/>
          <p:nvPr/>
        </p:nvSpPr>
        <p:spPr>
          <a:xfrm rot="12982159" flipV="1">
            <a:off x="3848813" y="1671748"/>
            <a:ext cx="2937552" cy="2822640"/>
          </a:xfrm>
          <a:prstGeom prst="arc">
            <a:avLst>
              <a:gd name="adj1" fmla="val 16359759"/>
              <a:gd name="adj2" fmla="val 202908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507" y="521950"/>
            <a:ext cx="1239894" cy="1239894"/>
          </a:xfrm>
          <a:prstGeom prst="rect">
            <a:avLst/>
          </a:prstGeom>
        </p:spPr>
      </p:pic>
      <p:sp>
        <p:nvSpPr>
          <p:cNvPr id="22" name="Footer Placeholder 1">
            <a:extLst>
              <a:ext uri="{FF2B5EF4-FFF2-40B4-BE49-F238E27FC236}">
                <a16:creationId xmlns:a16="http://schemas.microsoft.com/office/drawing/2014/main" id="{57ED2DC4-D8C6-446B-8806-37B0FB1EB54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66573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21" grpId="0"/>
      <p:bldP spid="23" grpId="0" animBg="1"/>
      <p:bldP spid="28" grpId="0" animBg="1"/>
      <p:bldP spid="32" grpId="0" animBg="1"/>
      <p:bldP spid="33" grpId="0" animBg="1"/>
      <p:bldP spid="34" grpId="0" animBg="1"/>
      <p:bldP spid="35" grpId="0" animBg="1"/>
      <p:bldP spid="18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111304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 and 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Irregular verbs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00" y="5006731"/>
            <a:ext cx="1239894" cy="123989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78" y="835357"/>
            <a:ext cx="1038938" cy="1038938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1845761" y="900484"/>
            <a:ext cx="2462514" cy="750895"/>
          </a:xfrm>
          <a:prstGeom prst="wedgeRoundRectCallout">
            <a:avLst>
              <a:gd name="adj1" fmla="val -65233"/>
              <a:gd name="adj2" fmla="val 21886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went shopping last week and bought a new dress.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55761"/>
              </p:ext>
            </p:extLst>
          </p:nvPr>
        </p:nvGraphicFramePr>
        <p:xfrm>
          <a:off x="6603329" y="1985549"/>
          <a:ext cx="4885898" cy="459927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42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29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2686">
                <a:tc>
                  <a:txBody>
                    <a:bodyPr/>
                    <a:lstStyle/>
                    <a:p>
                      <a:r>
                        <a:rPr lang="es-E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</a:t>
                      </a:r>
                      <a:r>
                        <a:rPr lang="en-GB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erb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infinitive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past simple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sing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know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see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make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buy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win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write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166" y="871435"/>
            <a:ext cx="994234" cy="994234"/>
          </a:xfrm>
          <a:prstGeom prst="rect">
            <a:avLst/>
          </a:prstGeom>
        </p:spPr>
      </p:pic>
      <p:sp>
        <p:nvSpPr>
          <p:cNvPr id="25" name="Rounded Rectangular Callout 24"/>
          <p:cNvSpPr/>
          <p:nvPr/>
        </p:nvSpPr>
        <p:spPr>
          <a:xfrm>
            <a:off x="5695927" y="978142"/>
            <a:ext cx="2846962" cy="796312"/>
          </a:xfrm>
          <a:prstGeom prst="wedgeRoundRectCallout">
            <a:avLst>
              <a:gd name="adj1" fmla="val -57690"/>
              <a:gd name="adj2" fmla="val 1879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made a cake for my friend’s birthday and sang happy birthday.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70" y="2182148"/>
            <a:ext cx="984546" cy="984546"/>
          </a:xfrm>
          <a:prstGeom prst="rect">
            <a:avLst/>
          </a:prstGeom>
        </p:spPr>
      </p:pic>
      <p:sp>
        <p:nvSpPr>
          <p:cNvPr id="37" name="Rounded Rectangular Callout 36"/>
          <p:cNvSpPr/>
          <p:nvPr/>
        </p:nvSpPr>
        <p:spPr>
          <a:xfrm>
            <a:off x="1481054" y="1922395"/>
            <a:ext cx="3125573" cy="751781"/>
          </a:xfrm>
          <a:prstGeom prst="wedgeRoundRectCallout">
            <a:avLst>
              <a:gd name="adj1" fmla="val -46963"/>
              <a:gd name="adj2" fmla="val 77771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a drink in a small café last month and saw a famous footballer.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951" y="2001187"/>
            <a:ext cx="982217" cy="982217"/>
          </a:xfrm>
          <a:prstGeom prst="rect">
            <a:avLst/>
          </a:prstGeom>
        </p:spPr>
      </p:pic>
      <p:sp>
        <p:nvSpPr>
          <p:cNvPr id="42" name="Rounded Rectangular Callout 41"/>
          <p:cNvSpPr/>
          <p:nvPr/>
        </p:nvSpPr>
        <p:spPr>
          <a:xfrm>
            <a:off x="1993663" y="2904073"/>
            <a:ext cx="3328962" cy="979846"/>
          </a:xfrm>
          <a:prstGeom prst="wedgeRoundRectCallout">
            <a:avLst>
              <a:gd name="adj1" fmla="val 53684"/>
              <a:gd name="adj2" fmla="val -34543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won a singing competition at school two days ago and they wrote about it in the local newspaper.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1356" y="287082"/>
            <a:ext cx="946538" cy="946538"/>
          </a:xfrm>
          <a:prstGeom prst="rect">
            <a:avLst/>
          </a:prstGeom>
        </p:spPr>
      </p:pic>
      <p:sp>
        <p:nvSpPr>
          <p:cNvPr id="44" name="Rounded Rectangular Callout 43"/>
          <p:cNvSpPr/>
          <p:nvPr/>
        </p:nvSpPr>
        <p:spPr>
          <a:xfrm>
            <a:off x="8613778" y="954868"/>
            <a:ext cx="2121889" cy="878428"/>
          </a:xfrm>
          <a:prstGeom prst="wedgeRoundRectCallout">
            <a:avLst>
              <a:gd name="adj1" fmla="val 60036"/>
              <a:gd name="adj2" fmla="val -31992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did my homework yesterday evening.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1918450" y="5172501"/>
            <a:ext cx="4304718" cy="1171402"/>
          </a:xfrm>
          <a:prstGeom prst="wedgeRoundRectCallout">
            <a:avLst>
              <a:gd name="adj1" fmla="val -56792"/>
              <a:gd name="adj2" fmla="val 1895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statements above. Find the past simple irregular forms of the verbs to complete the table. The first one is done for you.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08" y="3861770"/>
            <a:ext cx="1000108" cy="1000108"/>
          </a:xfrm>
          <a:prstGeom prst="rect">
            <a:avLst/>
          </a:prstGeom>
        </p:spPr>
      </p:pic>
      <p:sp>
        <p:nvSpPr>
          <p:cNvPr id="18" name="Rounded Rectangular Callout 17"/>
          <p:cNvSpPr/>
          <p:nvPr/>
        </p:nvSpPr>
        <p:spPr>
          <a:xfrm>
            <a:off x="1753876" y="4113816"/>
            <a:ext cx="3364033" cy="672989"/>
          </a:xfrm>
          <a:prstGeom prst="wedgeRoundRectCallout">
            <a:avLst>
              <a:gd name="adj1" fmla="val -57017"/>
              <a:gd name="adj2" fmla="val 6410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knew my boss before I started working at the shop.</a:t>
            </a:r>
          </a:p>
        </p:txBody>
      </p:sp>
      <p:sp>
        <p:nvSpPr>
          <p:cNvPr id="3" name="Rectangle 2"/>
          <p:cNvSpPr/>
          <p:nvPr/>
        </p:nvSpPr>
        <p:spPr>
          <a:xfrm>
            <a:off x="7785802" y="1185882"/>
            <a:ext cx="628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sang</a:t>
            </a:r>
            <a:endParaRPr lang="en-GB" sz="1600" dirty="0"/>
          </a:p>
        </p:txBody>
      </p:sp>
      <p:sp>
        <p:nvSpPr>
          <p:cNvPr id="21" name="Rectangle 20"/>
          <p:cNvSpPr/>
          <p:nvPr/>
        </p:nvSpPr>
        <p:spPr>
          <a:xfrm>
            <a:off x="8759199" y="1106654"/>
            <a:ext cx="4571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did</a:t>
            </a:r>
            <a:endParaRPr lang="en-GB" sz="1600" dirty="0"/>
          </a:p>
        </p:txBody>
      </p:sp>
      <p:sp>
        <p:nvSpPr>
          <p:cNvPr id="26" name="Rectangle 25"/>
          <p:cNvSpPr/>
          <p:nvPr/>
        </p:nvSpPr>
        <p:spPr>
          <a:xfrm>
            <a:off x="2152531" y="882780"/>
            <a:ext cx="6174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went</a:t>
            </a:r>
            <a:endParaRPr lang="en-GB" sz="1600" dirty="0"/>
          </a:p>
        </p:txBody>
      </p:sp>
      <p:sp>
        <p:nvSpPr>
          <p:cNvPr id="27" name="Rectangle 26"/>
          <p:cNvSpPr/>
          <p:nvPr/>
        </p:nvSpPr>
        <p:spPr>
          <a:xfrm>
            <a:off x="1797943" y="1889811"/>
            <a:ext cx="5261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had</a:t>
            </a:r>
            <a:endParaRPr lang="en-GB" sz="1600" dirty="0"/>
          </a:p>
        </p:txBody>
      </p:sp>
      <p:sp>
        <p:nvSpPr>
          <p:cNvPr id="28" name="Rectangle 27"/>
          <p:cNvSpPr/>
          <p:nvPr/>
        </p:nvSpPr>
        <p:spPr>
          <a:xfrm>
            <a:off x="1959886" y="4154637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knew</a:t>
            </a:r>
            <a:endParaRPr lang="en-GB" sz="1600" dirty="0"/>
          </a:p>
        </p:txBody>
      </p:sp>
      <p:sp>
        <p:nvSpPr>
          <p:cNvPr id="29" name="Rectangle 28"/>
          <p:cNvSpPr/>
          <p:nvPr/>
        </p:nvSpPr>
        <p:spPr>
          <a:xfrm>
            <a:off x="3066759" y="2129008"/>
            <a:ext cx="5485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saw</a:t>
            </a:r>
            <a:endParaRPr lang="en-GB" sz="1600" dirty="0"/>
          </a:p>
        </p:txBody>
      </p:sp>
      <p:sp>
        <p:nvSpPr>
          <p:cNvPr id="30" name="Rectangle 29"/>
          <p:cNvSpPr/>
          <p:nvPr/>
        </p:nvSpPr>
        <p:spPr>
          <a:xfrm>
            <a:off x="6184568" y="978142"/>
            <a:ext cx="697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made</a:t>
            </a:r>
            <a:endParaRPr lang="en-GB" sz="1600" dirty="0"/>
          </a:p>
        </p:txBody>
      </p:sp>
      <p:sp>
        <p:nvSpPr>
          <p:cNvPr id="31" name="Rectangle 30"/>
          <p:cNvSpPr/>
          <p:nvPr/>
        </p:nvSpPr>
        <p:spPr>
          <a:xfrm>
            <a:off x="3059978" y="1119059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bought</a:t>
            </a:r>
            <a:endParaRPr lang="en-GB" sz="1600" dirty="0"/>
          </a:p>
        </p:txBody>
      </p:sp>
      <p:sp>
        <p:nvSpPr>
          <p:cNvPr id="32" name="Rectangle 31"/>
          <p:cNvSpPr/>
          <p:nvPr/>
        </p:nvSpPr>
        <p:spPr>
          <a:xfrm>
            <a:off x="2291067" y="2868257"/>
            <a:ext cx="5597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won</a:t>
            </a:r>
            <a:endParaRPr lang="en-GB" sz="1600" dirty="0"/>
          </a:p>
        </p:txBody>
      </p:sp>
      <p:sp>
        <p:nvSpPr>
          <p:cNvPr id="33" name="Rectangle 32"/>
          <p:cNvSpPr/>
          <p:nvPr/>
        </p:nvSpPr>
        <p:spPr>
          <a:xfrm>
            <a:off x="2369454" y="3341925"/>
            <a:ext cx="686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wrote</a:t>
            </a:r>
            <a:endParaRPr lang="en-GB" sz="1600" dirty="0"/>
          </a:p>
        </p:txBody>
      </p:sp>
      <p:sp>
        <p:nvSpPr>
          <p:cNvPr id="35" name="Footer Placeholder 1">
            <a:extLst>
              <a:ext uri="{FF2B5EF4-FFF2-40B4-BE49-F238E27FC236}">
                <a16:creationId xmlns:a16="http://schemas.microsoft.com/office/drawing/2014/main" id="{7EB0DF43-45DE-4852-8A92-A1FB4F8D602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2383 -0.00416 L 0.1 0.2041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85" y="1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617 -0.00417 L 0.01875 0.2759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" y="1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7 3.33333E-6 L 0.56211 0.366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73" y="1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266 -0.00833 L 0.59401 0.2775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33" y="1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971 -0.00416 L 0.57787 0.0081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72" y="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451 0.00417 L 0.48867 0.3574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59" y="17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735 -0.01041 L 0.23398 0.5851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60" y="2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085 0.00417 L 0.48985 0.61945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29" y="30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148 -0.00417 L 0.55065 0.4294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07" y="2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969 4.44444E-6 L 0.54492 0.41319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24" y="20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/>
      <p:bldP spid="3" grpId="1"/>
      <p:bldP spid="21" grpId="0"/>
      <p:bldP spid="21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111304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 and 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irregular verbs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3749" y="3469464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687193" y="941603"/>
            <a:ext cx="2462514" cy="750895"/>
          </a:xfrm>
          <a:prstGeom prst="wedgeRoundRectCallout">
            <a:avLst>
              <a:gd name="adj1" fmla="val -65233"/>
              <a:gd name="adj2" fmla="val 21886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went shopping last week and bought a new dress.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225233"/>
              </p:ext>
            </p:extLst>
          </p:nvPr>
        </p:nvGraphicFramePr>
        <p:xfrm>
          <a:off x="606191" y="1789776"/>
          <a:ext cx="4885898" cy="459927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42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29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268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past simple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sing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sang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did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went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know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knew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see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saw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make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made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buy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bought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win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won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write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wrote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5" name="Rounded Rectangular Callout 24"/>
          <p:cNvSpPr/>
          <p:nvPr/>
        </p:nvSpPr>
        <p:spPr>
          <a:xfrm>
            <a:off x="3435892" y="910577"/>
            <a:ext cx="2846962" cy="796312"/>
          </a:xfrm>
          <a:prstGeom prst="wedgeRoundRectCallout">
            <a:avLst>
              <a:gd name="adj1" fmla="val -57690"/>
              <a:gd name="adj2" fmla="val 1879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made a cake for my friend’s birthday and sang happy birthday.</a:t>
            </a:r>
          </a:p>
        </p:txBody>
      </p:sp>
      <p:sp>
        <p:nvSpPr>
          <p:cNvPr id="37" name="Rounded Rectangular Callout 36"/>
          <p:cNvSpPr/>
          <p:nvPr/>
        </p:nvSpPr>
        <p:spPr>
          <a:xfrm>
            <a:off x="9046278" y="847354"/>
            <a:ext cx="3014424" cy="751781"/>
          </a:xfrm>
          <a:prstGeom prst="wedgeRoundRectCallout">
            <a:avLst>
              <a:gd name="adj1" fmla="val -46963"/>
              <a:gd name="adj2" fmla="val 77771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a drink in a small café last month and saw a famous footballer.</a:t>
            </a:r>
          </a:p>
        </p:txBody>
      </p:sp>
      <p:sp>
        <p:nvSpPr>
          <p:cNvPr id="42" name="Rounded Rectangular Callout 41"/>
          <p:cNvSpPr/>
          <p:nvPr/>
        </p:nvSpPr>
        <p:spPr>
          <a:xfrm>
            <a:off x="5717316" y="2093354"/>
            <a:ext cx="3328962" cy="979846"/>
          </a:xfrm>
          <a:prstGeom prst="wedgeRoundRectCallout">
            <a:avLst>
              <a:gd name="adj1" fmla="val 53684"/>
              <a:gd name="adj2" fmla="val -34543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won a singing competition at school two days ago and they wrote about it in the local newspaper.</a:t>
            </a:r>
          </a:p>
        </p:txBody>
      </p:sp>
      <p:sp>
        <p:nvSpPr>
          <p:cNvPr id="44" name="Rounded Rectangular Callout 43"/>
          <p:cNvSpPr/>
          <p:nvPr/>
        </p:nvSpPr>
        <p:spPr>
          <a:xfrm>
            <a:off x="6569039" y="887533"/>
            <a:ext cx="2121889" cy="878428"/>
          </a:xfrm>
          <a:prstGeom prst="wedgeRoundRectCallout">
            <a:avLst>
              <a:gd name="adj1" fmla="val 60036"/>
              <a:gd name="adj2" fmla="val -31992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did my homework yesterday evening.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9368532" y="1815893"/>
            <a:ext cx="2692170" cy="1259607"/>
          </a:xfrm>
          <a:prstGeom prst="wedgeRoundRectCallout">
            <a:avLst>
              <a:gd name="adj1" fmla="val -57017"/>
              <a:gd name="adj2" fmla="val 6410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knew my boss before I started working at the shop.</a:t>
            </a:r>
          </a:p>
        </p:txBody>
      </p:sp>
      <p:sp>
        <p:nvSpPr>
          <p:cNvPr id="34" name="Rounded Rectangular Callout 33"/>
          <p:cNvSpPr/>
          <p:nvPr/>
        </p:nvSpPr>
        <p:spPr>
          <a:xfrm>
            <a:off x="6579964" y="3573817"/>
            <a:ext cx="3233681" cy="1169751"/>
          </a:xfrm>
          <a:prstGeom prst="wedgeRoundRectCallout">
            <a:avLst>
              <a:gd name="adj1" fmla="val 56504"/>
              <a:gd name="adj2" fmla="val -2159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These are just a few examples of past simple irregular verbs.</a:t>
            </a:r>
          </a:p>
        </p:txBody>
      </p:sp>
      <p:sp>
        <p:nvSpPr>
          <p:cNvPr id="35" name="Rounded Rectangular Callout 34"/>
          <p:cNvSpPr/>
          <p:nvPr/>
        </p:nvSpPr>
        <p:spPr>
          <a:xfrm>
            <a:off x="6134851" y="5102607"/>
            <a:ext cx="3233681" cy="1169751"/>
          </a:xfrm>
          <a:prstGeom prst="wedgeRoundRectCallout">
            <a:avLst>
              <a:gd name="adj1" fmla="val 59037"/>
              <a:gd name="adj2" fmla="val -4842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Make a list of all the different irregular verbs you find. You need to learn them!</a:t>
            </a:r>
          </a:p>
        </p:txBody>
      </p:sp>
      <p:sp>
        <p:nvSpPr>
          <p:cNvPr id="38" name="Pentagon 37"/>
          <p:cNvSpPr/>
          <p:nvPr/>
        </p:nvSpPr>
        <p:spPr>
          <a:xfrm>
            <a:off x="9875721" y="5501367"/>
            <a:ext cx="1991137" cy="887679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Making questions in the past simple...</a:t>
            </a: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E97D1E40-2C0D-4855-A3FF-CC8E84526377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7809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77645" y="192981"/>
            <a:ext cx="1174139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making questions in the past simple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57" y="1637411"/>
            <a:ext cx="1239894" cy="1239894"/>
          </a:xfrm>
          <a:prstGeom prst="rect">
            <a:avLst/>
          </a:prstGeom>
        </p:spPr>
      </p:pic>
      <p:sp>
        <p:nvSpPr>
          <p:cNvPr id="35" name="Rounded Rectangular Callout 34"/>
          <p:cNvSpPr/>
          <p:nvPr/>
        </p:nvSpPr>
        <p:spPr>
          <a:xfrm>
            <a:off x="2329667" y="984643"/>
            <a:ext cx="2542492" cy="836891"/>
          </a:xfrm>
          <a:prstGeom prst="wedgeRoundRectCallout">
            <a:avLst>
              <a:gd name="adj1" fmla="val -69441"/>
              <a:gd name="adj2" fmla="val 4891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Where did you go shopping yesterday?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597" y="911997"/>
            <a:ext cx="1239894" cy="1239894"/>
          </a:xfrm>
          <a:prstGeom prst="rect">
            <a:avLst/>
          </a:prstGeom>
        </p:spPr>
      </p:pic>
      <p:sp>
        <p:nvSpPr>
          <p:cNvPr id="39" name="Rounded Rectangular Callout 38"/>
          <p:cNvSpPr/>
          <p:nvPr/>
        </p:nvSpPr>
        <p:spPr>
          <a:xfrm>
            <a:off x="5497581" y="818707"/>
            <a:ext cx="2724276" cy="1260539"/>
          </a:xfrm>
          <a:prstGeom prst="wedgeRoundRectCallout">
            <a:avLst>
              <a:gd name="adj1" fmla="val 58156"/>
              <a:gd name="adj2" fmla="val 18793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went to the new shopping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centre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town. Did your sister reply to the email about your party?</a:t>
            </a:r>
          </a:p>
        </p:txBody>
      </p:sp>
      <p:sp>
        <p:nvSpPr>
          <p:cNvPr id="40" name="Rounded Rectangular Callout 39"/>
          <p:cNvSpPr/>
          <p:nvPr/>
        </p:nvSpPr>
        <p:spPr>
          <a:xfrm>
            <a:off x="2285087" y="1951629"/>
            <a:ext cx="2542492" cy="836891"/>
          </a:xfrm>
          <a:prstGeom prst="wedgeRoundRectCallout">
            <a:avLst>
              <a:gd name="adj1" fmla="val -62585"/>
              <a:gd name="adj2" fmla="val 8740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Yes, she did. She arrives next week.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46" y="4440466"/>
            <a:ext cx="1239894" cy="1239894"/>
          </a:xfrm>
          <a:prstGeom prst="rect">
            <a:avLst/>
          </a:prstGeom>
        </p:spPr>
      </p:pic>
      <p:sp>
        <p:nvSpPr>
          <p:cNvPr id="46" name="Rounded Rectangular Callout 45"/>
          <p:cNvSpPr/>
          <p:nvPr/>
        </p:nvSpPr>
        <p:spPr>
          <a:xfrm>
            <a:off x="1253656" y="3172908"/>
            <a:ext cx="3233681" cy="1169751"/>
          </a:xfrm>
          <a:prstGeom prst="wedgeRoundRectCallout">
            <a:avLst>
              <a:gd name="adj1" fmla="val -25373"/>
              <a:gd name="adj2" fmla="val 6941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above. Can you find some questions in the past simple?</a:t>
            </a:r>
          </a:p>
        </p:txBody>
      </p:sp>
      <p:sp>
        <p:nvSpPr>
          <p:cNvPr id="47" name="Shape 87"/>
          <p:cNvSpPr/>
          <p:nvPr/>
        </p:nvSpPr>
        <p:spPr>
          <a:xfrm>
            <a:off x="2299314" y="4482771"/>
            <a:ext cx="4376046" cy="1534467"/>
          </a:xfrm>
          <a:prstGeom prst="cloudCallout">
            <a:avLst>
              <a:gd name="adj1" fmla="val -35249"/>
              <a:gd name="adj2" fmla="val -6015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Yes. </a:t>
            </a:r>
            <a:endParaRPr lang="en-US" sz="1600" i="1" u="none" strike="noStrike" cap="none" dirty="0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1. </a:t>
            </a:r>
            <a:r>
              <a:rPr lang="en-US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Where did you go shopping yesterday?</a:t>
            </a: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2. </a:t>
            </a: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Did your sister reply to the email about your party? 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5100533" y="2296692"/>
            <a:ext cx="6363586" cy="1707806"/>
          </a:xfrm>
          <a:prstGeom prst="wedgeRoundRectCallout">
            <a:avLst>
              <a:gd name="adj1" fmla="val -39539"/>
              <a:gd name="adj2" fmla="val 6941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Use the examples to complete the gaps in the table with these words. The first one is done for you.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800673"/>
              </p:ext>
            </p:extLst>
          </p:nvPr>
        </p:nvGraphicFramePr>
        <p:xfrm>
          <a:off x="6841634" y="4440466"/>
          <a:ext cx="5051820" cy="180409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62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2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2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29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268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 shopping?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your sister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reply?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144543" y="3221502"/>
            <a:ext cx="12061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25000"/>
            </a:pPr>
            <a:r>
              <a:rPr lang="en-GB" sz="18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question word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153560" y="3214876"/>
            <a:ext cx="12061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25000"/>
            </a:pPr>
            <a:r>
              <a:rPr lang="en-GB" sz="18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person (subject)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436508" y="3221502"/>
            <a:ext cx="1384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25000"/>
            </a:pPr>
            <a:r>
              <a:rPr lang="en-GB" sz="18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 infinitive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9693377" y="3214875"/>
            <a:ext cx="12061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25000"/>
            </a:pPr>
            <a:r>
              <a:rPr lang="en-GB" sz="18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did</a:t>
            </a: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85CE4550-F9F6-4DAF-9A2D-BEAE764BF598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22363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08333E-6 0.00625 L -0.10625 0.1884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13" y="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85185E-6 L -0.12877 0.2032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45" y="10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0.00417 L 0.347 0.19028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44" y="9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0.00833 L 0.34505 0.1905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53" y="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6" grpId="0" animBg="1"/>
      <p:bldP spid="47" grpId="0" animBg="1"/>
      <p:bldP spid="48" grpId="0" animBg="1"/>
      <p:bldP spid="4" grpId="0"/>
      <p:bldP spid="4" grpId="1"/>
      <p:bldP spid="50" grpId="0"/>
      <p:bldP spid="50" grpId="1"/>
      <p:bldP spid="51" grpId="0"/>
      <p:bldP spid="51" grpId="1"/>
      <p:bldP spid="52" grpId="0"/>
      <p:bldP spid="5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77645" y="192981"/>
            <a:ext cx="1174139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making questions in the past simple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09" y="1612507"/>
            <a:ext cx="1239894" cy="1239894"/>
          </a:xfrm>
          <a:prstGeom prst="rect">
            <a:avLst/>
          </a:prstGeom>
        </p:spPr>
      </p:pic>
      <p:sp>
        <p:nvSpPr>
          <p:cNvPr id="35" name="Rounded Rectangular Callout 34"/>
          <p:cNvSpPr/>
          <p:nvPr/>
        </p:nvSpPr>
        <p:spPr>
          <a:xfrm>
            <a:off x="2329667" y="984643"/>
            <a:ext cx="2542492" cy="836891"/>
          </a:xfrm>
          <a:prstGeom prst="wedgeRoundRectCallout">
            <a:avLst>
              <a:gd name="adj1" fmla="val -66992"/>
              <a:gd name="adj2" fmla="val 53377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Where did you go shopping yesterday?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597" y="911997"/>
            <a:ext cx="1239894" cy="1239894"/>
          </a:xfrm>
          <a:prstGeom prst="rect">
            <a:avLst/>
          </a:prstGeom>
        </p:spPr>
      </p:pic>
      <p:sp>
        <p:nvSpPr>
          <p:cNvPr id="39" name="Rounded Rectangular Callout 38"/>
          <p:cNvSpPr/>
          <p:nvPr/>
        </p:nvSpPr>
        <p:spPr>
          <a:xfrm>
            <a:off x="5497581" y="984643"/>
            <a:ext cx="2724276" cy="1246303"/>
          </a:xfrm>
          <a:prstGeom prst="wedgeRoundRectCallout">
            <a:avLst>
              <a:gd name="adj1" fmla="val 58156"/>
              <a:gd name="adj2" fmla="val 18793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went to the new shopping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centre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town. Did your sister reply to the email about your party?</a:t>
            </a:r>
          </a:p>
        </p:txBody>
      </p:sp>
      <p:sp>
        <p:nvSpPr>
          <p:cNvPr id="40" name="Rounded Rectangular Callout 39"/>
          <p:cNvSpPr/>
          <p:nvPr/>
        </p:nvSpPr>
        <p:spPr>
          <a:xfrm>
            <a:off x="2285087" y="1951629"/>
            <a:ext cx="2542492" cy="836891"/>
          </a:xfrm>
          <a:prstGeom prst="wedgeRoundRectCallout">
            <a:avLst>
              <a:gd name="adj1" fmla="val -62585"/>
              <a:gd name="adj2" fmla="val 8740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Yes, she did. She arrives next week.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188" y="2572795"/>
            <a:ext cx="1239894" cy="1239894"/>
          </a:xfrm>
          <a:prstGeom prst="rect">
            <a:avLst/>
          </a:prstGeom>
        </p:spPr>
      </p:pic>
      <p:sp>
        <p:nvSpPr>
          <p:cNvPr id="46" name="Rounded Rectangular Callout 45"/>
          <p:cNvSpPr/>
          <p:nvPr/>
        </p:nvSpPr>
        <p:spPr>
          <a:xfrm>
            <a:off x="6258294" y="2870908"/>
            <a:ext cx="1963563" cy="1364323"/>
          </a:xfrm>
          <a:prstGeom prst="wedgeRoundRectCallout">
            <a:avLst>
              <a:gd name="adj1" fmla="val 63028"/>
              <a:gd name="adj2" fmla="val -2858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infinitive form of a verb is what you find in a dictionary (but without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).</a:t>
            </a:r>
          </a:p>
        </p:txBody>
      </p:sp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830355"/>
              </p:ext>
            </p:extLst>
          </p:nvPr>
        </p:nvGraphicFramePr>
        <p:xfrm>
          <a:off x="842775" y="3192742"/>
          <a:ext cx="5051820" cy="242524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62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2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2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29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2686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 word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did</a:t>
                      </a:r>
                    </a:p>
                    <a:p>
                      <a:endParaRPr lang="en-GB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person (subject)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 shopping?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your sister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reply?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What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015"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Gabriel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call?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Arc 17"/>
          <p:cNvSpPr/>
          <p:nvPr/>
        </p:nvSpPr>
        <p:spPr>
          <a:xfrm rot="4300068" flipV="1">
            <a:off x="4802547" y="2941993"/>
            <a:ext cx="2089380" cy="2242311"/>
          </a:xfrm>
          <a:prstGeom prst="arc">
            <a:avLst>
              <a:gd name="adj1" fmla="val 7904317"/>
              <a:gd name="adj2" fmla="val 1184904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6664886" y="4770104"/>
            <a:ext cx="1963563" cy="1364323"/>
          </a:xfrm>
          <a:prstGeom prst="wedgeRoundRectCallout">
            <a:avLst>
              <a:gd name="adj1" fmla="val 44262"/>
              <a:gd name="adj2" fmla="val -625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Open questions start with a question word. They need a long answer.</a:t>
            </a:r>
          </a:p>
        </p:txBody>
      </p:sp>
      <p:sp>
        <p:nvSpPr>
          <p:cNvPr id="20" name="Arc 19"/>
          <p:cNvSpPr/>
          <p:nvPr/>
        </p:nvSpPr>
        <p:spPr>
          <a:xfrm rot="5890218" flipH="1" flipV="1">
            <a:off x="3660978" y="1672654"/>
            <a:ext cx="1956252" cy="7139664"/>
          </a:xfrm>
          <a:prstGeom prst="arc">
            <a:avLst>
              <a:gd name="adj1" fmla="val 5832038"/>
              <a:gd name="adj2" fmla="val 1578855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Rounded Rectangular Callout 20"/>
          <p:cNvSpPr/>
          <p:nvPr/>
        </p:nvSpPr>
        <p:spPr>
          <a:xfrm>
            <a:off x="8714949" y="4043129"/>
            <a:ext cx="3204095" cy="837325"/>
          </a:xfrm>
          <a:prstGeom prst="wedgeRoundRectCallout">
            <a:avLst>
              <a:gd name="adj1" fmla="val -18988"/>
              <a:gd name="adj2" fmla="val -6059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Closed questions have no question word. They start with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did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and we answer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yes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or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no.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3" name="Arc 22"/>
          <p:cNvSpPr/>
          <p:nvPr/>
        </p:nvSpPr>
        <p:spPr>
          <a:xfrm rot="5400000" flipV="1">
            <a:off x="6479228" y="2915045"/>
            <a:ext cx="1016814" cy="3719785"/>
          </a:xfrm>
          <a:prstGeom prst="arc">
            <a:avLst>
              <a:gd name="adj1" fmla="val 5670694"/>
              <a:gd name="adj2" fmla="val 1578855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Pentagon 23"/>
          <p:cNvSpPr/>
          <p:nvPr/>
        </p:nvSpPr>
        <p:spPr>
          <a:xfrm>
            <a:off x="9053994" y="5463109"/>
            <a:ext cx="2784857" cy="887679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25" name="Footer Placeholder 1">
            <a:extLst>
              <a:ext uri="{FF2B5EF4-FFF2-40B4-BE49-F238E27FC236}">
                <a16:creationId xmlns:a16="http://schemas.microsoft.com/office/drawing/2014/main" id="{2555FD7A-4A96-4D87-9F5F-C7DF16028D6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91697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3" y="1546681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A: Where…………………Tina…………………..(get) her new car? B: She…………………..(buy) it at the local garage.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 A: I…………………………….(see) your aunt last week. B: …………………….she……………………(say) hello?</a:t>
            </a:r>
          </a:p>
          <a:p>
            <a:pPr marL="342900" indent="-342900">
              <a:buAutoNum type="arabicPeriod"/>
            </a:pPr>
            <a:endParaRPr lang="en-GB" sz="1600" i="1" dirty="0"/>
          </a:p>
          <a:p>
            <a:pPr marL="342900" indent="-342900">
              <a:buAutoNum type="arabicPeriod"/>
            </a:pPr>
            <a:endParaRPr lang="en-GB" sz="1600" i="1" dirty="0"/>
          </a:p>
          <a:p>
            <a:pPr marL="342900" indent="-342900">
              <a:buAutoNum type="arabicPeriod"/>
            </a:pPr>
            <a:r>
              <a:rPr lang="en-GB" sz="1600" dirty="0"/>
              <a:t>A: …………………..you……………………..(win) the race last month? B: No, I didn’t. A girl from Germany…………(win).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A: What……………..your family……………….(do) at the weekend? B: They…………………..(go) to a museum.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A: I didn’t write to you last week! Sorry! B: Don’t worry! Your brother……………….(write) me an email.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A: Taylor……………………(sing) at a wedding three days ago. It was beautiful! B: ………………you…………….(cry)?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using the verbs in brackets.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22016" y="1681082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021492" y="1681082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get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737000" y="1678773"/>
            <a:ext cx="8787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bought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775794" y="2413296"/>
            <a:ext cx="5725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saw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627135" y="2420893"/>
            <a:ext cx="5148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615767" y="2422739"/>
            <a:ext cx="5261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say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547205" y="3161577"/>
            <a:ext cx="5148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567721" y="3149679"/>
            <a:ext cx="5277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win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0553445" y="3155357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won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976519" y="3884367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011115" y="3876141"/>
            <a:ext cx="4347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do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159414" y="3882757"/>
            <a:ext cx="652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went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410628" y="4610200"/>
            <a:ext cx="7328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wrote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222740" y="5345536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sang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418161" y="5338871"/>
            <a:ext cx="5148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0055386" y="5333292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cry</a:t>
            </a:r>
          </a:p>
        </p:txBody>
      </p:sp>
      <p:sp>
        <p:nvSpPr>
          <p:cNvPr id="25" name="Footer Placeholder 1">
            <a:extLst>
              <a:ext uri="{FF2B5EF4-FFF2-40B4-BE49-F238E27FC236}">
                <a16:creationId xmlns:a16="http://schemas.microsoft.com/office/drawing/2014/main" id="{282810AB-1952-4B15-83EA-49F044A60FF5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3083</TotalTime>
  <Words>984</Words>
  <Application>Microsoft Office PowerPoint</Application>
  <PresentationFormat>Widescreen</PresentationFormat>
  <Paragraphs>180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A1 past simple 2 </vt:lpstr>
      <vt:lpstr>Before looking at this presentation, why not review past simple 1 from unit 6?</vt:lpstr>
      <vt:lpstr>Function: When do we use it?</vt:lpstr>
      <vt:lpstr>Function and form: Irregular verbs</vt:lpstr>
      <vt:lpstr>Function and form: irregular verbs</vt:lpstr>
      <vt:lpstr>Form: making questions in the past simple</vt:lpstr>
      <vt:lpstr>Form: making questions in the past simple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114</cp:revision>
  <dcterms:modified xsi:type="dcterms:W3CDTF">2019-12-05T08:29:20Z</dcterms:modified>
</cp:coreProperties>
</file>